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9"/>
  </p:notesMasterIdLst>
  <p:handoutMasterIdLst>
    <p:handoutMasterId r:id="rId20"/>
  </p:handoutMasterIdLst>
  <p:sldIdLst>
    <p:sldId id="500" r:id="rId2"/>
    <p:sldId id="542" r:id="rId3"/>
    <p:sldId id="577" r:id="rId4"/>
    <p:sldId id="544" r:id="rId5"/>
    <p:sldId id="546" r:id="rId6"/>
    <p:sldId id="548" r:id="rId7"/>
    <p:sldId id="603" r:id="rId8"/>
    <p:sldId id="583" r:id="rId9"/>
    <p:sldId id="584" r:id="rId10"/>
    <p:sldId id="586" r:id="rId11"/>
    <p:sldId id="585" r:id="rId12"/>
    <p:sldId id="602" r:id="rId13"/>
    <p:sldId id="575" r:id="rId14"/>
    <p:sldId id="576" r:id="rId15"/>
    <p:sldId id="568" r:id="rId16"/>
    <p:sldId id="560" r:id="rId17"/>
    <p:sldId id="604" r:id="rId18"/>
  </p:sldIdLst>
  <p:sldSz cx="12195175" cy="6859588"/>
  <p:notesSz cx="6797675" cy="987425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489" userDrawn="1">
          <p15:clr>
            <a:srgbClr val="A4A3A4"/>
          </p15:clr>
        </p15:guide>
        <p15:guide id="4" orient="horz" pos="3001" userDrawn="1">
          <p15:clr>
            <a:srgbClr val="A4A3A4"/>
          </p15:clr>
        </p15:guide>
        <p15:guide id="5" pos="7478">
          <p15:clr>
            <a:srgbClr val="A4A3A4"/>
          </p15:clr>
        </p15:guide>
        <p15:guide id="6" pos="205">
          <p15:clr>
            <a:srgbClr val="A4A3A4"/>
          </p15:clr>
        </p15:guide>
        <p15:guide id="7" pos="3849">
          <p15:clr>
            <a:srgbClr val="A4A3A4"/>
          </p15:clr>
        </p15:guide>
        <p15:guide id="8" pos="4708">
          <p15:clr>
            <a:srgbClr val="A4A3A4"/>
          </p15:clr>
        </p15:guide>
        <p15:guide id="9" pos="4812">
          <p15:clr>
            <a:srgbClr val="A4A3A4"/>
          </p15:clr>
        </p15:guide>
        <p15:guide id="10" pos="2865">
          <p15:clr>
            <a:srgbClr val="A4A3A4"/>
          </p15:clr>
        </p15:guide>
        <p15:guide id="11" pos="29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351">
          <p15:clr>
            <a:srgbClr val="A4A3A4"/>
          </p15:clr>
        </p15:guide>
        <p15:guide id="3" pos="39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nebrook, Shannon" initials="SS" lastIdx="7" clrIdx="0"/>
  <p:cmAuthor id="2" name="Volha Chekun" initials="VC" lastIdx="36" clrIdx="1">
    <p:extLst>
      <p:ext uri="{19B8F6BF-5375-455C-9EA6-DF929625EA0E}">
        <p15:presenceInfo xmlns:p15="http://schemas.microsoft.com/office/powerpoint/2012/main" userId="S-1-5-21-307287956-644454935-2370743088-19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4E2E2"/>
    <a:srgbClr val="F0AB00"/>
    <a:srgbClr val="003283"/>
    <a:srgbClr val="FF0000"/>
    <a:srgbClr val="666666"/>
    <a:srgbClr val="2B3F7B"/>
    <a:srgbClr val="9C277B"/>
    <a:srgbClr val="D4652D"/>
    <a:srgbClr val="9E3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5" autoAdjust="0"/>
    <p:restoredTop sz="94991" autoAdjust="0"/>
  </p:normalViewPr>
  <p:slideViewPr>
    <p:cSldViewPr snapToGrid="0" showGuides="1">
      <p:cViewPr>
        <p:scale>
          <a:sx n="50" d="100"/>
          <a:sy n="50" d="100"/>
        </p:scale>
        <p:origin x="-91" y="677"/>
      </p:cViewPr>
      <p:guideLst>
        <p:guide orient="horz" pos="1489"/>
        <p:guide orient="horz" pos="3001"/>
        <p:guide pos="7478"/>
        <p:guide pos="205"/>
        <p:guide pos="3849"/>
        <p:guide pos="4708"/>
        <p:guide pos="4812"/>
        <p:guide pos="2865"/>
        <p:guide pos="29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4200" y="-82"/>
      </p:cViewPr>
      <p:guideLst>
        <p:guide orient="horz" pos="3110"/>
        <p:guide pos="351"/>
        <p:guide pos="39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26008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661988"/>
            <a:ext cx="5715000" cy="3214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4171" y="4548205"/>
            <a:ext cx="5709333" cy="4696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31497" y="9627396"/>
            <a:ext cx="934681" cy="221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1088776" rtl="0" eaLnBrk="1" latinLnBrk="0" hangingPunct="1">
      <a:buClr>
        <a:schemeClr val="accent1"/>
      </a:buClr>
      <a:buSzPct val="100000"/>
      <a:buFont typeface="Wingdings" pitchFamily="2" charset="2"/>
      <a:buChar char="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7188" indent="-176213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6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397" y="1122623"/>
            <a:ext cx="9146381" cy="238815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397" y="3602872"/>
            <a:ext cx="914638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04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1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7172" y="365209"/>
            <a:ext cx="2629585" cy="581318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418" y="365209"/>
            <a:ext cx="7736314" cy="581318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9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with picture - shor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12000"/>
            <a:ext cx="10620000" cy="276999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dirty="0"/>
              <a:t>Speaker’s Name, SAP / Month 00, 2016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" y="2115530"/>
            <a:ext cx="1477566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1691078"/>
            <a:ext cx="11545200" cy="4392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57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07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067" y="1710134"/>
            <a:ext cx="10518338" cy="2853398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2067" y="4590526"/>
            <a:ext cx="10518338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46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418" y="1826048"/>
            <a:ext cx="5182949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3808" y="1826048"/>
            <a:ext cx="5182949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02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365210"/>
            <a:ext cx="10518338" cy="132587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007" y="1681552"/>
            <a:ext cx="5159130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007" y="2505655"/>
            <a:ext cx="5159130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3807" y="1681552"/>
            <a:ext cx="5184538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3807" y="2505655"/>
            <a:ext cx="5184538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09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57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065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94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2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EFEF-2CAD-4A38-B183-5532D8FFC41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32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94"/>
          <p:cNvSpPr/>
          <p:nvPr userDrawn="1"/>
        </p:nvSpPr>
        <p:spPr bwMode="white">
          <a:xfrm>
            <a:off x="324000" y="6537251"/>
            <a:ext cx="11545200" cy="3240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 userDrawn="1"/>
        </p:nvSpPr>
        <p:spPr bwMode="black">
          <a:xfrm>
            <a:off x="324000" y="6630039"/>
            <a:ext cx="3401577" cy="138499"/>
          </a:xfrm>
          <a:prstGeom prst="rect">
            <a:avLst/>
          </a:prstGeom>
          <a:noFill/>
        </p:spPr>
        <p:txBody>
          <a:bodyPr wrap="none" lIns="85730" tIns="0" rIns="0" bIns="0" rtlCol="0">
            <a:spAutoFit/>
          </a:bodyPr>
          <a:lstStyle/>
          <a:p>
            <a:pPr marL="133200" indent="-133200" algn="l">
              <a:buClr>
                <a:schemeClr val="bg1"/>
              </a:buClr>
              <a:buFont typeface="Arial" pitchFamily="34" charset="0"/>
              <a:buChar char="©"/>
              <a:tabLst/>
            </a:pPr>
            <a:r>
              <a:rPr lang="en-US" sz="900" noProof="0" dirty="0">
                <a:solidFill>
                  <a:schemeClr val="bg1"/>
                </a:solidFill>
              </a:rPr>
              <a:t>2016 SAP SE or an SAP affiliate company. All rights reserved.</a:t>
            </a: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11640519" y="6630039"/>
            <a:ext cx="227631" cy="138499"/>
          </a:xfrm>
          <a:prstGeom prst="rect">
            <a:avLst/>
          </a:prstGeom>
          <a:noFill/>
        </p:spPr>
        <p:txBody>
          <a:bodyPr wrap="none" lIns="0" tIns="0" rIns="85730" bIns="0" rtlCol="0">
            <a:spAutoFit/>
          </a:bodyPr>
          <a:lstStyle/>
          <a:p>
            <a:pPr marL="111525" indent="-111525" algn="r">
              <a:buClr>
                <a:schemeClr val="accent2"/>
              </a:buClr>
              <a:buFont typeface="Arial" pitchFamily="34" charset="0"/>
              <a:buNone/>
            </a:pPr>
            <a:fld id="{0BDC132A-5C91-4078-9777-31DA19A62E0A}" type="slidenum">
              <a:rPr lang="en-US" sz="900" baseline="0" noProof="0" smtClean="0">
                <a:solidFill>
                  <a:schemeClr val="bg1"/>
                </a:solidFill>
              </a:rPr>
              <a:pPr marL="111525" indent="-111525" algn="r">
                <a:buClr>
                  <a:schemeClr val="accent2"/>
                </a:buClr>
                <a:buFont typeface="Arial" pitchFamily="34" charset="0"/>
                <a:buNone/>
              </a:pPr>
              <a:t>‹#›</a:t>
            </a:fld>
            <a:endParaRPr lang="en-US" sz="900" noProof="0" dirty="0">
              <a:solidFill>
                <a:schemeClr val="bg1"/>
              </a:solidFill>
            </a:endParaRPr>
          </a:p>
        </p:txBody>
      </p:sp>
      <p:sp>
        <p:nvSpPr>
          <p:cNvPr id="11" name="Information_Classification"/>
          <p:cNvSpPr txBox="1"/>
          <p:nvPr userDrawn="1"/>
        </p:nvSpPr>
        <p:spPr>
          <a:xfrm>
            <a:off x="10718800" y="6623893"/>
            <a:ext cx="50013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900" b="0" i="0" u="none" kern="0" baseline="0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  <a:sym typeface="Arial" panose="020B0604020202020204" pitchFamily="34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77997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4" r:id="rId14"/>
  </p:sldLayoutIdLst>
  <p:hf sldNum="0"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/>
              <a:t>			</a:t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ЭкоБудущее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		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	    Почиковская Ю.С.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Руководитель:    асс. Чистякова Ю.А. 	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3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152057"/>
            <a:ext cx="11086488" cy="64135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архитектуры веб-приложения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BFA673-069A-4066-92C3-33EFC7507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8758" y="845129"/>
            <a:ext cx="6897657" cy="56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56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588" y="79927"/>
            <a:ext cx="11648928" cy="834474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Блок-схема алгоритма сдачи вторсырья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D2B170-93F3-409C-8388-D5059EB41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856" y="914401"/>
            <a:ext cx="10230315" cy="54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8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588" y="79928"/>
            <a:ext cx="11648928" cy="834474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Блок-схема просмотра скидок и открытия промокода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6E3FF7-0508-4ADB-B51E-ED00F8353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03" y="816836"/>
            <a:ext cx="10388338" cy="55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2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07389"/>
            <a:ext cx="11170702" cy="66198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23013"/>
              </p:ext>
            </p:extLst>
          </p:nvPr>
        </p:nvGraphicFramePr>
        <p:xfrm>
          <a:off x="503138" y="869376"/>
          <a:ext cx="11335800" cy="51920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726462">
                  <a:extLst>
                    <a:ext uri="{9D8B030D-6E8A-4147-A177-3AD203B41FA5}">
                      <a16:colId xmlns:a16="http://schemas.microsoft.com/office/drawing/2014/main" val="54942982"/>
                    </a:ext>
                  </a:extLst>
                </a:gridCol>
                <a:gridCol w="3609338">
                  <a:extLst>
                    <a:ext uri="{9D8B030D-6E8A-4147-A177-3AD203B41FA5}">
                      <a16:colId xmlns:a16="http://schemas.microsoft.com/office/drawing/2014/main" val="2462889406"/>
                    </a:ext>
                  </a:extLst>
                </a:gridCol>
              </a:tblGrid>
              <a:tr h="401072">
                <a:tc>
                  <a:txBody>
                    <a:bodyPr/>
                    <a:lstStyle/>
                    <a:p>
                      <a:pPr indent="540385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Объект</a:t>
                      </a:r>
                      <a:r>
                        <a:rPr lang="ru-RU" sz="2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тестирование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540385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Вид тестирования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2298547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Страница входа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59466"/>
                  </a:ext>
                </a:extLst>
              </a:tr>
              <a:tr h="518475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Страница регистрации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413456"/>
                  </a:ext>
                </a:extLst>
              </a:tr>
              <a:tr h="490193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добавления и изменения вторсырья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967632"/>
                  </a:ext>
                </a:extLst>
              </a:tr>
              <a:tr h="509048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добавления пунктов приема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44970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добавления и изменения скидок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7309563"/>
                  </a:ext>
                </a:extLst>
              </a:tr>
              <a:tr h="452487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добавления и изменения статей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2569972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сдачи вторсырья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1138932"/>
                  </a:ext>
                </a:extLst>
              </a:tr>
              <a:tr h="421605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добавления проверки веса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6261867"/>
                  </a:ext>
                </a:extLst>
              </a:tr>
              <a:tr h="494505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добавления и изменения ключа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1307349"/>
                  </a:ext>
                </a:extLst>
              </a:tr>
              <a:tr h="499621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изменения времени работы пункта приема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952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38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Мое видео ново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5175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0"/>
            <a:ext cx="10518338" cy="103471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Экономическое обоснование цены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527268"/>
              </p:ext>
            </p:extLst>
          </p:nvPr>
        </p:nvGraphicFramePr>
        <p:xfrm>
          <a:off x="838419" y="1034716"/>
          <a:ext cx="10038127" cy="522634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7790192">
                  <a:extLst>
                    <a:ext uri="{9D8B030D-6E8A-4147-A177-3AD203B41FA5}">
                      <a16:colId xmlns:a16="http://schemas.microsoft.com/office/drawing/2014/main" val="2589305618"/>
                    </a:ext>
                  </a:extLst>
                </a:gridCol>
                <a:gridCol w="2247935">
                  <a:extLst>
                    <a:ext uri="{9D8B030D-6E8A-4147-A177-3AD203B41FA5}">
                      <a16:colId xmlns:a16="http://schemas.microsoft.com/office/drawing/2014/main" val="370230000"/>
                    </a:ext>
                  </a:extLst>
                </a:gridCol>
              </a:tblGrid>
              <a:tr h="3654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Наименование показателя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Значение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943116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Время разработки, ч.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9060640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Количество программистов, чел.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953560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Основная заработная плата,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8 655,90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4004230"/>
                  </a:ext>
                </a:extLst>
              </a:tr>
              <a:tr h="475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Дополнительная заработная плата,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865,59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499768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Отчисления в Фонд социальной защиты населения,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3 237,31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7649937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Отчисления в БРУСП «</a:t>
                      </a:r>
                      <a:r>
                        <a:rPr lang="ru-RU" sz="2400" dirty="0" err="1">
                          <a:effectLst/>
                        </a:rPr>
                        <a:t>Белгосстрах</a:t>
                      </a:r>
                      <a:r>
                        <a:rPr lang="ru-RU" sz="2400" dirty="0">
                          <a:effectLst/>
                        </a:rPr>
                        <a:t>»,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38,09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884626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Прочие прямые затраты,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885,00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883548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Накладные расходы,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4 327,95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7789534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Полная себестоимость,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18 009,84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544526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Стоимость аналогов, руб.</a:t>
                      </a:r>
                      <a:endParaRPr lang="en-US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 36 773,10</a:t>
                      </a:r>
                      <a:endParaRPr lang="en-US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518887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Чистая прибыль,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9 004,92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4257651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Цена реализации,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27 014,76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503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97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0"/>
            <a:ext cx="10518338" cy="1034716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419" y="848870"/>
            <a:ext cx="1051833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n-lt"/>
              </a:rPr>
              <a:t>Был проведен обзор аналогичных решений, выбраны платформа и технологии, спроектированы: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логическая схема базы данных;</a:t>
            </a:r>
            <a:endParaRPr lang="en-US" sz="2800" dirty="0"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диаграмма вариантов использования</a:t>
            </a:r>
            <a:r>
              <a:rPr lang="en-US" sz="2800" dirty="0">
                <a:latin typeface="+mn-lt"/>
              </a:rPr>
              <a:t>;</a:t>
            </a:r>
            <a:endParaRPr lang="ru-RU" sz="2800" dirty="0"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диаграмма развертывания</a:t>
            </a:r>
            <a:endParaRPr lang="en-US" sz="2800" dirty="0"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структурная схема приложения</a:t>
            </a:r>
            <a:r>
              <a:rPr lang="en-US" sz="2800" dirty="0">
                <a:latin typeface="+mn-lt"/>
              </a:rPr>
              <a:t>;</a:t>
            </a:r>
            <a:endParaRPr lang="ru-RU" sz="2800" dirty="0"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блок-схема алгоритма бронирования услуги;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блок-схема алгоритма создания услуги;</a:t>
            </a:r>
            <a:endParaRPr lang="en-US" sz="2800" dirty="0">
              <a:latin typeface="+mn-lt"/>
            </a:endParaRPr>
          </a:p>
          <a:p>
            <a:r>
              <a:rPr lang="ru-RU" sz="2800" dirty="0">
                <a:latin typeface="+mn-lt"/>
              </a:rPr>
              <a:t>Было дано описание негативных тестов, приведено руководство пользователя, рассчитаны затраты на разработку приложения.</a:t>
            </a:r>
          </a:p>
          <a:p>
            <a:endParaRPr lang="ru-RU" sz="2800" dirty="0">
              <a:latin typeface="+mn-lt"/>
            </a:endParaRPr>
          </a:p>
          <a:p>
            <a:r>
              <a:rPr lang="ru-RU" sz="2800" dirty="0">
                <a:latin typeface="+mn-lt"/>
              </a:rPr>
              <a:t>Таким образом, веб-приложение реализует все поставленные задачи.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69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/>
              <a:t>			</a:t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ЭкоБудущее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		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	    Почиковская Ю.С.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Руководитель:    асс. Чистякова Ю.А. 	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3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0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167703"/>
            <a:ext cx="10518338" cy="1136732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24000" y="6561351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38419" y="995082"/>
            <a:ext cx="10909724" cy="5360893"/>
          </a:xfrm>
          <a:prstGeom prst="rect">
            <a:avLst/>
          </a:prstGeom>
        </p:spPr>
        <p:txBody>
          <a:bodyPr>
            <a:no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настоящее время каждый житель Беларуси генерирует примерно 350 кг бытовых отходов в год, что в два раза больше, чем 15 лет назад. Такое увеличение объема отходов является значительным и отражает изменения в образе жизни и потребительских привычках. Отмечается, что состав мусорной корзины существенно изменился в последние годы. В прошлом в ней преобладали пищевые остатки и бумажные отходы, а старая одежда, в основном, была изготовлена из натуральных тканей. Кроме того, техника и электронные устройства почти не попадали в мусор, поскольку их использование и распространение были ограничены.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4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Современный бытовой мусор </a:t>
            </a:r>
            <a:r>
              <a:rPr lang="ru-RU" sz="2400" spc="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разнообразный пластик, искусственные материалы, из которых сделана упаковка, одежда, домашние вещи, батарейки, электроника.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4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производство товаров тратятся ресурсы: нефть, древесина, чистая вода, топливо для перевозки и электричество.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ru-RU" sz="24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Раздельный сбор дает возможность этим ресурсам не пропадать.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51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-1"/>
            <a:ext cx="10518338" cy="1000125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58587" y="723893"/>
            <a:ext cx="4445277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мойэкодвор.рф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543099" y="723893"/>
            <a:ext cx="3074423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rsbor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ru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7" y="3519862"/>
            <a:ext cx="4020907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target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99.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by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543099" y="3518362"/>
            <a:ext cx="3852465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reenmap.by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E3240-2F83-48F4-83EA-00CB5D5C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36" y="1205130"/>
            <a:ext cx="5361838" cy="2351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479277-7B68-403F-ADA9-CA725F2E1E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4750" y="1204516"/>
            <a:ext cx="5361838" cy="24166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CDB0CE8-3739-4130-8DDA-7167E6E95204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036" y="4002879"/>
            <a:ext cx="5369828" cy="24166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045133-CED5-467D-A3B5-8A34FB96A3A6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1312" y="4001379"/>
            <a:ext cx="5361838" cy="24118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87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82335"/>
            <a:ext cx="10518338" cy="972742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dirty="0"/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838417" y="851647"/>
            <a:ext cx="10791853" cy="739731"/>
          </a:xfrm>
        </p:spPr>
        <p:txBody>
          <a:bodyPr>
            <a:noAutofit/>
          </a:bodyPr>
          <a:lstStyle/>
          <a:p>
            <a:pPr marL="0" indent="0" algn="just">
              <a:buNone/>
              <a:tabLst>
                <a:tab pos="6301105" algn="r"/>
              </a:tabLst>
            </a:pPr>
            <a:r>
              <a:rPr lang="ru-RU" sz="2400" spc="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</a:t>
            </a:r>
            <a:r>
              <a:rPr lang="ru-RU" sz="24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азработка веб-приложения «</a:t>
            </a:r>
            <a:r>
              <a:rPr lang="ru-RU" sz="2400" spc="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ЭкоБудущее</a:t>
            </a:r>
            <a:r>
              <a:rPr lang="ru-RU" sz="24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», которое будет способствовать повышению осведомленности и популяризации сортировки бытовых отходов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38419" y="1591378"/>
            <a:ext cx="10518338" cy="854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838418" y="2445556"/>
            <a:ext cx="10791853" cy="388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6301105" algn="r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подтверждение учетной записи через почту;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6301105" algn="r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публиковать и оценивать статьи;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6301105" algn="r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отметка сдачи вторсырья;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6301105" algn="r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просмотр адресов и времени работы пунктов приема вторсырья;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6301105" algn="r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посмотреть виды вторсырья и где их можно сдать;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6301105" algn="r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использование накопленных баллов на скидки</a:t>
            </a:r>
          </a:p>
          <a:p>
            <a:pPr marL="342900" lvl="0" indent="-342900" algn="just">
              <a:buFont typeface="Symbol" panose="05050102010706020507" pitchFamily="18" charset="2"/>
              <a:buChar char=""/>
              <a:tabLst>
                <a:tab pos="6301105" algn="r"/>
              </a:tabLs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управление пунктами приема, вторсырьем, скидками и статьями администратором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1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02" y="262230"/>
            <a:ext cx="11316977" cy="52962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68015" y="6577100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351491"/>
              </p:ext>
            </p:extLst>
          </p:nvPr>
        </p:nvGraphicFramePr>
        <p:xfrm>
          <a:off x="734724" y="886121"/>
          <a:ext cx="10518338" cy="5571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9723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1251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323">
                <a:tc>
                  <a:txBody>
                    <a:bodyPr/>
                    <a:lstStyle/>
                    <a:p>
                      <a:r>
                        <a:rPr lang="ru-RU" sz="2400" dirty="0"/>
                        <a:t>Технология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Описание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Версия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269">
                <a:tc>
                  <a:txBody>
                    <a:bodyPr/>
                    <a:lstStyle/>
                    <a:p>
                      <a:r>
                        <a:rPr lang="en-US" sz="2400" dirty="0"/>
                        <a:t>Node.js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Платформа, основанная на движке JavaScript V8, которая позволяет выполнять JavaScript-код на стороне сервера.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16.14.0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323">
                <a:tc>
                  <a:txBody>
                    <a:bodyPr/>
                    <a:lstStyle/>
                    <a:p>
                      <a:r>
                        <a:rPr lang="en-US" sz="2400" dirty="0" err="1"/>
                        <a:t>Express.js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Универсальный </a:t>
                      </a:r>
                      <a:r>
                        <a:rPr lang="ru-RU" sz="2400" dirty="0" err="1"/>
                        <a:t>фреймворк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 err="1"/>
                        <a:t>Node.js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для серверов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4.18.2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93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React.js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Библиотека для разработки пользовательских интерфейсов, которая позволяет создавать мощные и интерактивные веб-приложения.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</a:t>
                      </a:r>
                      <a:r>
                        <a:rPr lang="en-US" sz="2400" dirty="0"/>
                        <a:t>8</a:t>
                      </a:r>
                      <a:r>
                        <a:rPr lang="ru-RU" sz="2400" dirty="0"/>
                        <a:t>.</a:t>
                      </a:r>
                      <a:r>
                        <a:rPr lang="en-US" sz="2400" dirty="0"/>
                        <a:t>1</a:t>
                      </a:r>
                      <a:r>
                        <a:rPr lang="ru-RU" sz="2400" dirty="0"/>
                        <a:t>.</a:t>
                      </a:r>
                      <a:r>
                        <a:rPr lang="en-US" sz="2400" dirty="0"/>
                        <a:t>0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005">
                <a:tc>
                  <a:txBody>
                    <a:bodyPr/>
                    <a:lstStyle/>
                    <a:p>
                      <a:r>
                        <a:rPr lang="en-US" sz="2400" dirty="0" err="1"/>
                        <a:t>WebStorm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Интегрированная среда разработки (IDE) для JavaScript, предоставляемая компанией </a:t>
                      </a:r>
                      <a:r>
                        <a:rPr lang="ru-RU" sz="2400" dirty="0" err="1"/>
                        <a:t>JetBrains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17.0.4.1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20">
                <a:tc>
                  <a:txBody>
                    <a:bodyPr/>
                    <a:lstStyle/>
                    <a:p>
                      <a:r>
                        <a:rPr lang="en-US" sz="2400" dirty="0"/>
                        <a:t>Sequelize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ORM (Object-</a:t>
                      </a:r>
                      <a:r>
                        <a:rPr lang="ru-RU" sz="24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Relational</a:t>
                      </a:r>
                      <a:r>
                        <a:rPr lang="ru-RU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4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Mapping</a:t>
                      </a:r>
                      <a:r>
                        <a:rPr lang="ru-RU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которая облегчает работу с базами данных в Node.js приложениях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</a:rPr>
                        <a:t>6.25.8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016549"/>
                  </a:ext>
                </a:extLst>
              </a:tr>
              <a:tr h="519440">
                <a:tc>
                  <a:txBody>
                    <a:bodyPr/>
                    <a:lstStyle/>
                    <a:p>
                      <a:r>
                        <a:rPr lang="en-US" sz="2400" dirty="0"/>
                        <a:t>MySQL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Реляционная система управления базами данных</a:t>
                      </a:r>
                      <a:endParaRPr lang="en-US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</a:rPr>
                        <a:t>8.0.28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8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1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03" y="843643"/>
            <a:ext cx="10518338" cy="64135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развертывания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body" sz="quarter" idx="10"/>
          </p:nvPr>
        </p:nvSpPr>
        <p:spPr>
          <a:xfrm>
            <a:off x="0" y="85231"/>
            <a:ext cx="6413684" cy="835554"/>
          </a:xfrm>
        </p:spPr>
        <p:txBody>
          <a:bodyPr>
            <a:normAutofit fontScale="97500"/>
          </a:bodyPr>
          <a:lstStyle/>
          <a:p>
            <a:pPr marL="0" indent="0" algn="ctr">
              <a:buNone/>
            </a:pPr>
            <a:r>
              <a:rPr lang="ru-RU" sz="5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D26579-7D77-4226-A2F2-3211318EC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0639" y="1485003"/>
            <a:ext cx="7510017" cy="45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1571" y="491406"/>
            <a:ext cx="10518338" cy="64135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вариантов использования администратор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E681AD-0354-47A9-9C48-09486F759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764" y="1017561"/>
            <a:ext cx="7345013" cy="53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1571" y="491406"/>
            <a:ext cx="10518338" cy="64135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вариантов использования пользователь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5E179E-3861-462F-BD03-EC911EBB6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4460" y="1246207"/>
            <a:ext cx="9552559" cy="47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0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181604"/>
            <a:ext cx="10518338" cy="64135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Логическая схема базы данных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502434-AB10-44A2-AD17-95E457A5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1306" y="734039"/>
            <a:ext cx="9212732" cy="53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26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242"/>
      </a:accent1>
      <a:accent2>
        <a:srgbClr val="757070"/>
      </a:accent2>
      <a:accent3>
        <a:srgbClr val="A5A5A5"/>
      </a:accent3>
      <a:accent4>
        <a:srgbClr val="FF0101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14357</TotalTime>
  <Words>773</Words>
  <Application>Microsoft Office PowerPoint</Application>
  <PresentationFormat>Произвольный</PresentationFormat>
  <Paragraphs>136</Paragraphs>
  <Slides>17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Times New Roman</vt:lpstr>
      <vt:lpstr>Wingdings</vt:lpstr>
      <vt:lpstr>Wingdings</vt:lpstr>
      <vt:lpstr>Тема Office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«Веб-приложение "ЭкоБудущее"»                    Дипломник:       Почиковская Ю.С.                                          Руководитель:    асс. Чистякова Ю.А.                                                         </vt:lpstr>
      <vt:lpstr>Актуальность</vt:lpstr>
      <vt:lpstr>Прототипы и аналоги</vt:lpstr>
      <vt:lpstr>Цель дипломного проекта</vt:lpstr>
      <vt:lpstr>Используемые технологии и средства разработки </vt:lpstr>
      <vt:lpstr>Диаграмма развертывания</vt:lpstr>
      <vt:lpstr>Диаграмма вариантов использования администратор</vt:lpstr>
      <vt:lpstr>Диаграмма вариантов использования пользователь</vt:lpstr>
      <vt:lpstr>Логическая схема базы данных</vt:lpstr>
      <vt:lpstr>Диаграмма архитектуры веб-приложения</vt:lpstr>
      <vt:lpstr>Блок-схема алгоритма сдачи вторсырья</vt:lpstr>
      <vt:lpstr>Блок-схема просмотра скидок и открытия промокода</vt:lpstr>
      <vt:lpstr>Тестирование</vt:lpstr>
      <vt:lpstr>Демонстрация проекта</vt:lpstr>
      <vt:lpstr>Экономическое обоснование цены</vt:lpstr>
      <vt:lpstr>Заключение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«Веб-приложение "ЭкоБудущее"»                    Дипломник:       Почиковская Ю.С.                                          Руководитель:    асс. Чистякова Ю.А.                                                         </vt:lpstr>
    </vt:vector>
  </TitlesOfParts>
  <Company>SAP Ariba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Ariba Supplier Management Innovation Overview</dc:title>
  <dc:creator>Lalitha Rajagopalan</dc:creator>
  <cp:keywords>2016/16:9/white</cp:keywords>
  <cp:lastModifiedBy>Yulia P</cp:lastModifiedBy>
  <cp:revision>712</cp:revision>
  <dcterms:created xsi:type="dcterms:W3CDTF">2015-10-08T14:10:57Z</dcterms:created>
  <dcterms:modified xsi:type="dcterms:W3CDTF">2023-06-19T18:04:44Z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-504340922</vt:i4>
  </property>
  <property fmtid="{D5CDD505-2E9C-101B-9397-08002B2CF9AE}" pid="3" name="_NewReviewCycle">
    <vt:lpwstr/>
  </property>
  <property fmtid="{D5CDD505-2E9C-101B-9397-08002B2CF9AE}" pid="4" name="_EmailSubject">
    <vt:lpwstr>SM breakout session</vt:lpwstr>
  </property>
  <property fmtid="{D5CDD505-2E9C-101B-9397-08002B2CF9AE}" pid="5" name="_AuthorEmail">
    <vt:lpwstr>maria.elena.gammon@sap.com</vt:lpwstr>
  </property>
  <property fmtid="{D5CDD505-2E9C-101B-9397-08002B2CF9AE}" pid="6" name="_AuthorEmailDisplayName">
    <vt:lpwstr>Gammon, Maria Elena</vt:lpwstr>
  </property>
  <property fmtid="{D5CDD505-2E9C-101B-9397-08002B2CF9AE}" pid="7" name="_PreviousAdHocReviewCycleID">
    <vt:i4>-156448419</vt:i4>
  </property>
</Properties>
</file>